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1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68" r:id="rId10"/>
    <p:sldId id="269" r:id="rId11"/>
    <p:sldId id="263" r:id="rId12"/>
    <p:sldId id="267" r:id="rId13"/>
    <p:sldId id="264" r:id="rId1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6" roundtripDataSignature="AMtx7mg6sBBNBdQghcz1rSfqMiDs29Ci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6"/>
  </p:normalViewPr>
  <p:slideViewPr>
    <p:cSldViewPr snapToGrid="0">
      <p:cViewPr varScale="1">
        <p:scale>
          <a:sx n="83" d="100"/>
          <a:sy n="83" d="100"/>
        </p:scale>
        <p:origin x="76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2" name="Google Shape;12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1" name="Google Shape;13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" name="Google Shape;14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9" name="Google Shape;14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3429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9144000" cy="3429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3720103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spc="15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3720103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350"/>
            </a:lvl4pPr>
            <a:lvl5pPr marL="1371600" indent="0" algn="ctr">
              <a:buNone/>
              <a:defRPr sz="1350"/>
            </a:lvl5pPr>
            <a:lvl6pPr marL="1714500" indent="0" algn="ctr">
              <a:buNone/>
              <a:defRPr sz="1350"/>
            </a:lvl6pPr>
            <a:lvl7pPr marL="2057400" indent="0" algn="ctr">
              <a:buNone/>
              <a:defRPr sz="1350"/>
            </a:lvl7pPr>
            <a:lvl8pPr marL="2400300" indent="0" algn="ctr">
              <a:buNone/>
              <a:defRPr sz="1350"/>
            </a:lvl8pPr>
            <a:lvl9pPr marL="2743200" indent="0" algn="ctr">
              <a:buNone/>
              <a:defRPr sz="135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45066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803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571500"/>
            <a:ext cx="1971675" cy="4057650"/>
          </a:xfrm>
        </p:spPr>
        <p:txBody>
          <a:bodyPr vert="eaVert" lIns="45720" tIns="91440" rIns="45720" bIns="9144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571500"/>
            <a:ext cx="5686425" cy="40576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44447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85521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71846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3429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9144000" cy="3429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720103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b="0" spc="15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3720103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542186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438912"/>
            <a:ext cx="7290054" cy="112471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5" y="1714500"/>
            <a:ext cx="3566160" cy="301752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1714500"/>
            <a:ext cx="3566160" cy="301752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9136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1634727"/>
            <a:ext cx="3566160" cy="61722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725" b="0" cap="none" baseline="0">
                <a:solidFill>
                  <a:schemeClr val="accent1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225841"/>
            <a:ext cx="3566160" cy="250617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3166" y="1634727"/>
            <a:ext cx="3566160" cy="61722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725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3166" y="2225841"/>
            <a:ext cx="3566160" cy="250617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8803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69732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58723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353632"/>
            <a:ext cx="3291840" cy="130302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617220"/>
            <a:ext cx="4258818" cy="388848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1693129"/>
            <a:ext cx="3291840" cy="2821721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450"/>
              </a:spcBef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91359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720104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spc="15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3429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3720104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59789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438912"/>
            <a:ext cx="7290054" cy="1124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1714500"/>
            <a:ext cx="7290055" cy="30175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4853028"/>
            <a:ext cx="1615607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4853028"/>
            <a:ext cx="4426094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61974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260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hf sldNum="0" hdr="0" ftr="0" dt="0"/>
  <p:txStyles>
    <p:titleStyle>
      <a:lvl1pPr algn="l" defTabSz="685800" rtl="0" eaLnBrk="1" latinLnBrk="0" hangingPunct="1">
        <a:lnSpc>
          <a:spcPct val="80000"/>
        </a:lnSpc>
        <a:spcBef>
          <a:spcPct val="0"/>
        </a:spcBef>
        <a:buNone/>
        <a:defRPr sz="3750" kern="1200" cap="all" spc="75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19888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33604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44577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58293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795528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912114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102184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iopasos.com/somos.php" TargetMode="External"/><Relationship Id="rId5" Type="http://schemas.openxmlformats.org/officeDocument/2006/relationships/hyperlink" Target="https://www.erickestrada.com.mx/razones.php" TargetMode="External"/><Relationship Id="rId4" Type="http://schemas.openxmlformats.org/officeDocument/2006/relationships/hyperlink" Target="https://www.miteco.gob.es/es/ceneam/recursos/pag-web/geo6.aspx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>
          <a:blip r:embed="rId3"/>
          <a:srcRect t="7821" b="7821"/>
          <a:stretch/>
        </p:blipFill>
        <p:spPr>
          <a:xfrm>
            <a:off x="-11106" y="0"/>
            <a:ext cx="915510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>
            <a:spLocks noGrp="1"/>
          </p:cNvSpPr>
          <p:nvPr>
            <p:ph type="ctrTitle" idx="4294967295"/>
          </p:nvPr>
        </p:nvSpPr>
        <p:spPr>
          <a:xfrm>
            <a:off x="0" y="1627188"/>
            <a:ext cx="9144000" cy="1801812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rPr lang="en-US" sz="4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Final </a:t>
            </a:r>
            <a:endParaRPr sz="4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sz="4400" b="1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</a:t>
            </a:r>
            <a:r>
              <a:rPr lang="en-US" sz="4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 b="1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Hermosos</a:t>
            </a:r>
            <a:endParaRPr sz="4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4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Entrega</a:t>
            </a:r>
            <a:r>
              <a:rPr lang="en-US" sz="4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4)</a:t>
            </a:r>
            <a:endParaRPr sz="4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87375" y="4542875"/>
            <a:ext cx="483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Beautiful Patterns https://beautifulpatterns.org 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Patrones Hermosos www.patroneshermosos.com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" name="Google Shape;8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7049" y="4542874"/>
            <a:ext cx="502349" cy="50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50530AD-4BA7-4BD4-8EF9-919626E458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6657" y="566697"/>
            <a:ext cx="7129075" cy="4010105"/>
          </a:xfrm>
        </p:spPr>
      </p:pic>
    </p:spTree>
    <p:extLst>
      <p:ext uri="{BB962C8B-B14F-4D97-AF65-F5344CB8AC3E}">
        <p14:creationId xmlns:p14="http://schemas.microsoft.com/office/powerpoint/2010/main" val="3248056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8"/>
          <p:cNvPicPr preferRelativeResize="0"/>
          <p:nvPr/>
        </p:nvPicPr>
        <p:blipFill>
          <a:blip r:embed="rId3"/>
          <a:srcRect l="10199" r="10199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chemeClr val="dk1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dirty="0">
                <a:solidFill>
                  <a:srgbClr val="FFFFFF"/>
                </a:solidFill>
              </a:rPr>
              <a:t> la </a:t>
            </a:r>
            <a:r>
              <a:rPr lang="en-US" dirty="0" err="1">
                <a:solidFill>
                  <a:srgbClr val="FFFFFF"/>
                </a:solidFill>
              </a:rPr>
              <a:t>gestión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riesgos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46" name="Google Shape;146;p8"/>
          <p:cNvSpPr txBox="1">
            <a:spLocks noGrp="1"/>
          </p:cNvSpPr>
          <p:nvPr>
            <p:ph type="body" idx="4294967295"/>
          </p:nvPr>
        </p:nvSpPr>
        <p:spPr>
          <a:xfrm>
            <a:off x="178725" y="1539633"/>
            <a:ext cx="8229600" cy="3395662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lang="en-US" dirty="0" err="1">
                <a:solidFill>
                  <a:schemeClr val="lt1"/>
                </a:solidFill>
              </a:rPr>
              <a:t>Identificar</a:t>
            </a:r>
            <a:r>
              <a:rPr lang="en-US" dirty="0">
                <a:solidFill>
                  <a:schemeClr val="lt1"/>
                </a:solidFill>
              </a:rPr>
              <a:t> lo que </a:t>
            </a:r>
            <a:r>
              <a:rPr lang="en-US" dirty="0" err="1">
                <a:solidFill>
                  <a:schemeClr val="lt1"/>
                </a:solidFill>
              </a:rPr>
              <a:t>necesita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cada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integrante</a:t>
            </a:r>
            <a:r>
              <a:rPr lang="en-US" dirty="0">
                <a:solidFill>
                  <a:schemeClr val="lt1"/>
                </a:solidFill>
              </a:rPr>
              <a:t>, para </a:t>
            </a:r>
            <a:r>
              <a:rPr lang="en-US" dirty="0" err="1">
                <a:solidFill>
                  <a:schemeClr val="lt1"/>
                </a:solidFill>
              </a:rPr>
              <a:t>complementar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el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trabajo</a:t>
            </a:r>
            <a:r>
              <a:rPr lang="en-US" dirty="0">
                <a:solidFill>
                  <a:schemeClr val="lt1"/>
                </a:solidFill>
              </a:rPr>
              <a:t> y </a:t>
            </a:r>
            <a:r>
              <a:rPr lang="en-US" dirty="0" err="1">
                <a:solidFill>
                  <a:schemeClr val="lt1"/>
                </a:solidFill>
              </a:rPr>
              <a:t>coplementarlo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lang="en-US" dirty="0" err="1">
                <a:solidFill>
                  <a:schemeClr val="lt1"/>
                </a:solidFill>
              </a:rPr>
              <a:t>Evaluar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si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estamos</a:t>
            </a:r>
            <a:r>
              <a:rPr lang="en-US" dirty="0">
                <a:solidFill>
                  <a:schemeClr val="lt1"/>
                </a:solidFill>
              </a:rPr>
              <a:t> de </a:t>
            </a:r>
            <a:r>
              <a:rPr lang="en-US" dirty="0" err="1">
                <a:solidFill>
                  <a:schemeClr val="lt1"/>
                </a:solidFill>
              </a:rPr>
              <a:t>acuerdo</a:t>
            </a:r>
            <a:r>
              <a:rPr lang="en-US" dirty="0">
                <a:solidFill>
                  <a:schemeClr val="lt1"/>
                </a:solidFill>
              </a:rPr>
              <a:t> con </a:t>
            </a:r>
            <a:r>
              <a:rPr lang="en-US" dirty="0" err="1">
                <a:solidFill>
                  <a:schemeClr val="lt1"/>
                </a:solidFill>
              </a:rPr>
              <a:t>el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diseño</a:t>
            </a:r>
            <a:r>
              <a:rPr lang="en-US" dirty="0">
                <a:solidFill>
                  <a:schemeClr val="lt1"/>
                </a:solidFill>
              </a:rPr>
              <a:t> de la </a:t>
            </a:r>
            <a:r>
              <a:rPr lang="en-US" dirty="0" err="1">
                <a:solidFill>
                  <a:schemeClr val="lt1"/>
                </a:solidFill>
              </a:rPr>
              <a:t>página</a:t>
            </a:r>
            <a:r>
              <a:rPr lang="en-US" dirty="0">
                <a:solidFill>
                  <a:schemeClr val="lt1"/>
                </a:solidFill>
              </a:rPr>
              <a:t> web.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lang="en-US" dirty="0" err="1">
                <a:solidFill>
                  <a:schemeClr val="lt1"/>
                </a:solidFill>
              </a:rPr>
              <a:t>Examinar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el</a:t>
            </a:r>
            <a:r>
              <a:rPr lang="en-US" dirty="0">
                <a:solidFill>
                  <a:schemeClr val="lt1"/>
                </a:solidFill>
              </a:rPr>
              <a:t> punto de vista de </a:t>
            </a:r>
            <a:r>
              <a:rPr lang="en-US" dirty="0" err="1">
                <a:solidFill>
                  <a:schemeClr val="lt1"/>
                </a:solidFill>
              </a:rPr>
              <a:t>cada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integrante</a:t>
            </a:r>
            <a:r>
              <a:rPr lang="en-US" dirty="0">
                <a:solidFill>
                  <a:schemeClr val="lt1"/>
                </a:solidFill>
              </a:rPr>
              <a:t>.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lang="en-US" dirty="0" err="1">
                <a:solidFill>
                  <a:schemeClr val="lt1"/>
                </a:solidFill>
              </a:rPr>
              <a:t>Controlar</a:t>
            </a:r>
            <a:r>
              <a:rPr lang="en-US" dirty="0">
                <a:solidFill>
                  <a:schemeClr val="lt1"/>
                </a:solidFill>
              </a:rPr>
              <a:t> y </a:t>
            </a:r>
            <a:r>
              <a:rPr lang="en-US" dirty="0" err="1">
                <a:solidFill>
                  <a:schemeClr val="lt1"/>
                </a:solidFill>
              </a:rPr>
              <a:t>llegar</a:t>
            </a:r>
            <a:r>
              <a:rPr lang="en-US" dirty="0">
                <a:solidFill>
                  <a:schemeClr val="lt1"/>
                </a:solidFill>
              </a:rPr>
              <a:t> a </a:t>
            </a:r>
            <a:r>
              <a:rPr lang="en-US" dirty="0" err="1">
                <a:solidFill>
                  <a:schemeClr val="lt1"/>
                </a:solidFill>
              </a:rPr>
              <a:t>acuerdos</a:t>
            </a:r>
            <a:r>
              <a:rPr lang="en-US" dirty="0">
                <a:solidFill>
                  <a:schemeClr val="lt1"/>
                </a:solidFill>
              </a:rPr>
              <a:t> para que </a:t>
            </a:r>
            <a:r>
              <a:rPr lang="en-US" dirty="0" err="1">
                <a:solidFill>
                  <a:schemeClr val="lt1"/>
                </a:solidFill>
              </a:rPr>
              <a:t>nuestra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página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quede</a:t>
            </a:r>
            <a:r>
              <a:rPr lang="en-US" dirty="0">
                <a:solidFill>
                  <a:schemeClr val="lt1"/>
                </a:solidFill>
              </a:rPr>
              <a:t> de </a:t>
            </a:r>
            <a:r>
              <a:rPr lang="en-US" dirty="0" err="1">
                <a:solidFill>
                  <a:schemeClr val="lt1"/>
                </a:solidFill>
              </a:rPr>
              <a:t>acuerdo</a:t>
            </a:r>
            <a:r>
              <a:rPr lang="en-US" dirty="0">
                <a:solidFill>
                  <a:schemeClr val="lt1"/>
                </a:solidFill>
              </a:rPr>
              <a:t> a las </a:t>
            </a:r>
            <a:r>
              <a:rPr lang="en-US" dirty="0" err="1">
                <a:solidFill>
                  <a:schemeClr val="lt1"/>
                </a:solidFill>
              </a:rPr>
              <a:t>necesidades</a:t>
            </a:r>
            <a:r>
              <a:rPr lang="en-US" dirty="0">
                <a:solidFill>
                  <a:schemeClr val="lt1"/>
                </a:solidFill>
              </a:rPr>
              <a:t> y puntos de vista de </a:t>
            </a:r>
            <a:r>
              <a:rPr lang="en-US" dirty="0" err="1">
                <a:solidFill>
                  <a:schemeClr val="lt1"/>
                </a:solidFill>
              </a:rPr>
              <a:t>cada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integrante</a:t>
            </a:r>
            <a:r>
              <a:rPr lang="en-US" dirty="0">
                <a:solidFill>
                  <a:schemeClr val="lt1"/>
                </a:solidFill>
              </a:rPr>
              <a:t>.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lang="en-US" dirty="0" err="1">
                <a:solidFill>
                  <a:schemeClr val="lt1"/>
                </a:solidFill>
              </a:rPr>
              <a:t>Mitigar</a:t>
            </a:r>
            <a:r>
              <a:rPr lang="en-US" dirty="0">
                <a:solidFill>
                  <a:schemeClr val="lt1"/>
                </a:solidFill>
              </a:rPr>
              <a:t> los </a:t>
            </a:r>
            <a:r>
              <a:rPr lang="en-US" dirty="0" err="1">
                <a:solidFill>
                  <a:schemeClr val="lt1"/>
                </a:solidFill>
              </a:rPr>
              <a:t>errores</a:t>
            </a:r>
            <a:r>
              <a:rPr lang="en-US" dirty="0">
                <a:solidFill>
                  <a:schemeClr val="lt1"/>
                </a:solidFill>
              </a:rPr>
              <a:t> que </a:t>
            </a:r>
            <a:r>
              <a:rPr lang="en-US" dirty="0" err="1">
                <a:solidFill>
                  <a:schemeClr val="lt1"/>
                </a:solidFill>
              </a:rPr>
              <a:t>tengamos</a:t>
            </a:r>
            <a:r>
              <a:rPr lang="en-US" dirty="0">
                <a:solidFill>
                  <a:schemeClr val="lt1"/>
                </a:solidFill>
              </a:rPr>
              <a:t>.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20320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144" name="Google Shape;144;p8"/>
          <p:cNvSpPr txBox="1"/>
          <p:nvPr/>
        </p:nvSpPr>
        <p:spPr>
          <a:xfrm>
            <a:off x="87375" y="4542875"/>
            <a:ext cx="483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Beautiful Patterns https://beautifulpatterns.org 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Patrones Hermosos https://www.patroneshermosos.org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7049" y="4542874"/>
            <a:ext cx="502349" cy="50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5C848-4BBB-2F4B-9E37-EC1428FC9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4072" y="98277"/>
            <a:ext cx="4939868" cy="1338294"/>
          </a:xfrm>
        </p:spPr>
        <p:txBody>
          <a:bodyPr anchor="b">
            <a:noAutofit/>
          </a:bodyPr>
          <a:lstStyle/>
          <a:p>
            <a:r>
              <a:rPr lang="en-US" sz="2000" dirty="0"/>
              <a:t>¿</a:t>
            </a:r>
            <a:r>
              <a:rPr lang="en-US" sz="2000" dirty="0" err="1"/>
              <a:t>Sobre</a:t>
            </a:r>
            <a:r>
              <a:rPr lang="en-US" sz="2000" dirty="0"/>
              <a:t> </a:t>
            </a:r>
            <a:r>
              <a:rPr lang="en-US" sz="2000" dirty="0" err="1"/>
              <a:t>qué</a:t>
            </a:r>
            <a:r>
              <a:rPr lang="en-US" sz="2000" dirty="0"/>
              <a:t> les </a:t>
            </a:r>
            <a:r>
              <a:rPr lang="en-US" sz="2000" dirty="0" err="1"/>
              <a:t>gustaría</a:t>
            </a:r>
            <a:r>
              <a:rPr lang="en-US" sz="2000" dirty="0"/>
              <a:t> </a:t>
            </a:r>
            <a:r>
              <a:rPr lang="en-US" sz="2000" dirty="0" err="1"/>
              <a:t>recibir</a:t>
            </a:r>
            <a:r>
              <a:rPr lang="en-US" sz="2000" dirty="0"/>
              <a:t> </a:t>
            </a:r>
            <a:r>
              <a:rPr lang="en-US" sz="2000" dirty="0" err="1"/>
              <a:t>sugerencias</a:t>
            </a:r>
            <a:r>
              <a:rPr lang="en-US" sz="2000" dirty="0"/>
              <a:t> o </a:t>
            </a:r>
            <a:r>
              <a:rPr lang="en-US" sz="2000" dirty="0" err="1"/>
              <a:t>ayuda</a:t>
            </a:r>
            <a:r>
              <a:rPr lang="en-US" sz="2000" dirty="0"/>
              <a:t> de las </a:t>
            </a:r>
            <a:r>
              <a:rPr lang="en-US" sz="2000" dirty="0" err="1"/>
              <a:t>moderadoras</a:t>
            </a:r>
            <a:r>
              <a:rPr lang="en-US" sz="2000" dirty="0"/>
              <a:t>? </a:t>
            </a:r>
            <a:br>
              <a:rPr lang="en-US" sz="2000" dirty="0"/>
            </a:br>
            <a:r>
              <a:rPr lang="en-US" sz="1400" dirty="0" err="1"/>
              <a:t>Recuerdan</a:t>
            </a:r>
            <a:r>
              <a:rPr lang="en-US" sz="1400" dirty="0"/>
              <a:t> que </a:t>
            </a:r>
            <a:r>
              <a:rPr lang="en-US" sz="1400" dirty="0" err="1"/>
              <a:t>esta</a:t>
            </a:r>
            <a:r>
              <a:rPr lang="en-US" sz="1400" dirty="0"/>
              <a:t> es la </a:t>
            </a:r>
            <a:r>
              <a:rPr lang="en-US" sz="1400" dirty="0" err="1"/>
              <a:t>penúltima</a:t>
            </a:r>
            <a:r>
              <a:rPr lang="en-US" sz="1400" dirty="0"/>
              <a:t> </a:t>
            </a:r>
            <a:r>
              <a:rPr lang="en-US" sz="1400" dirty="0" err="1"/>
              <a:t>entrega</a:t>
            </a:r>
            <a:r>
              <a:rPr lang="en-US" sz="1400" dirty="0"/>
              <a:t> antes de la </a:t>
            </a:r>
            <a:r>
              <a:rPr lang="en-US" sz="1400" dirty="0" err="1"/>
              <a:t>entrega</a:t>
            </a:r>
            <a:r>
              <a:rPr lang="en-US" sz="1400" dirty="0"/>
              <a:t> final y la </a:t>
            </a:r>
            <a:r>
              <a:rPr lang="en-US" sz="1400" dirty="0" err="1"/>
              <a:t>presentación</a:t>
            </a:r>
            <a:r>
              <a:rPr lang="en-US" sz="1400" dirty="0"/>
              <a:t> final, ¡</a:t>
            </a:r>
            <a:r>
              <a:rPr lang="en-US" sz="1400" dirty="0" err="1"/>
              <a:t>así</a:t>
            </a:r>
            <a:r>
              <a:rPr lang="en-US" sz="1400" dirty="0"/>
              <a:t> que </a:t>
            </a:r>
            <a:r>
              <a:rPr lang="en-US" sz="1400" dirty="0" err="1"/>
              <a:t>aprovechan</a:t>
            </a:r>
            <a:r>
              <a:rPr lang="en-US" sz="1400" dirty="0"/>
              <a:t> la </a:t>
            </a:r>
            <a:r>
              <a:rPr lang="en-US" sz="1400" dirty="0" err="1"/>
              <a:t>oportunidad</a:t>
            </a:r>
            <a:r>
              <a:rPr lang="en-US" sz="1400" dirty="0"/>
              <a:t> de </a:t>
            </a:r>
            <a:r>
              <a:rPr lang="en-US" sz="1400" dirty="0" err="1"/>
              <a:t>recibir</a:t>
            </a:r>
            <a:r>
              <a:rPr lang="en-US" sz="1400" dirty="0"/>
              <a:t> </a:t>
            </a:r>
            <a:r>
              <a:rPr lang="en-US" sz="1400" dirty="0" err="1"/>
              <a:t>retroalimentación</a:t>
            </a:r>
            <a:r>
              <a:rPr lang="en-US" sz="1400" dirty="0"/>
              <a:t>!</a:t>
            </a:r>
            <a:endParaRPr lang="en-GB" sz="1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71073-5955-1A41-9CBF-1F831012D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4073" y="1828800"/>
            <a:ext cx="4939867" cy="2839064"/>
          </a:xfrm>
        </p:spPr>
        <p:txBody>
          <a:bodyPr>
            <a:normAutofit/>
          </a:bodyPr>
          <a:lstStyle/>
          <a:p>
            <a:r>
              <a:rPr lang="en-GB" sz="1500" dirty="0"/>
              <a:t>1)  ¿</a:t>
            </a:r>
            <a:r>
              <a:rPr lang="en-GB" sz="1500" dirty="0" err="1"/>
              <a:t>Cómo</a:t>
            </a:r>
            <a:r>
              <a:rPr lang="en-GB" sz="1500" dirty="0"/>
              <a:t> </a:t>
            </a:r>
            <a:r>
              <a:rPr lang="en-GB" sz="1500" dirty="0" err="1"/>
              <a:t>cambiar</a:t>
            </a:r>
            <a:r>
              <a:rPr lang="en-GB" sz="1500" dirty="0"/>
              <a:t> </a:t>
            </a:r>
            <a:r>
              <a:rPr lang="en-GB" sz="1500" dirty="0" err="1"/>
              <a:t>el</a:t>
            </a:r>
            <a:r>
              <a:rPr lang="en-GB" sz="1500" dirty="0"/>
              <a:t> </a:t>
            </a:r>
            <a:r>
              <a:rPr lang="en-GB" sz="1500" dirty="0" err="1"/>
              <a:t>nombre</a:t>
            </a:r>
            <a:r>
              <a:rPr lang="en-GB" sz="1500" dirty="0"/>
              <a:t> de la </a:t>
            </a:r>
            <a:r>
              <a:rPr lang="en-GB" sz="1500" dirty="0" err="1"/>
              <a:t>pestaña</a:t>
            </a:r>
            <a:r>
              <a:rPr lang="en-GB" sz="1500" dirty="0"/>
              <a:t> </a:t>
            </a:r>
            <a:r>
              <a:rPr lang="en-GB" sz="1500" dirty="0" err="1"/>
              <a:t>en</a:t>
            </a:r>
            <a:r>
              <a:rPr lang="en-GB" sz="1500" dirty="0"/>
              <a:t> </a:t>
            </a:r>
            <a:r>
              <a:rPr lang="en-GB" sz="1500" dirty="0" err="1"/>
              <a:t>el</a:t>
            </a:r>
            <a:r>
              <a:rPr lang="en-GB" sz="1500" dirty="0"/>
              <a:t> </a:t>
            </a:r>
            <a:r>
              <a:rPr lang="en-GB" sz="1500" dirty="0" err="1"/>
              <a:t>navegador</a:t>
            </a:r>
            <a:r>
              <a:rPr lang="en-GB" sz="1500" dirty="0"/>
              <a:t>?</a:t>
            </a:r>
          </a:p>
          <a:p>
            <a:r>
              <a:rPr lang="en-GB" sz="1500" dirty="0"/>
              <a:t>2) ¿</a:t>
            </a:r>
            <a:r>
              <a:rPr lang="en-GB" sz="1500" dirty="0" err="1"/>
              <a:t>Cómo</a:t>
            </a:r>
            <a:r>
              <a:rPr lang="en-GB" sz="1500" dirty="0"/>
              <a:t> </a:t>
            </a:r>
            <a:r>
              <a:rPr lang="en-GB" sz="1500" dirty="0" err="1"/>
              <a:t>cambiar</a:t>
            </a:r>
            <a:r>
              <a:rPr lang="en-GB" sz="1500" dirty="0"/>
              <a:t> </a:t>
            </a:r>
            <a:r>
              <a:rPr lang="en-GB" sz="1500" dirty="0" err="1"/>
              <a:t>el</a:t>
            </a:r>
            <a:r>
              <a:rPr lang="en-GB" sz="1500" dirty="0"/>
              <a:t> </a:t>
            </a:r>
            <a:r>
              <a:rPr lang="en-GB" sz="1500" dirty="0" err="1"/>
              <a:t>color</a:t>
            </a:r>
            <a:r>
              <a:rPr lang="en-GB" sz="1500" dirty="0"/>
              <a:t> de los </a:t>
            </a:r>
            <a:r>
              <a:rPr lang="en-GB" sz="1500" dirty="0" err="1"/>
              <a:t>botones</a:t>
            </a:r>
            <a:r>
              <a:rPr lang="en-GB" sz="1500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731A9A-D7E2-BF42-9A50-AE62FCB726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86" b="686"/>
          <a:stretch/>
        </p:blipFill>
        <p:spPr>
          <a:xfrm>
            <a:off x="20" y="10"/>
            <a:ext cx="3476673" cy="5143490"/>
          </a:xfrm>
          <a:prstGeom prst="rect">
            <a:avLst/>
          </a:prstGeom>
          <a:effectLst/>
        </p:spPr>
      </p:pic>
      <p:sp>
        <p:nvSpPr>
          <p:cNvPr id="11" name="Google Shape;153;p9">
            <a:extLst>
              <a:ext uri="{FF2B5EF4-FFF2-40B4-BE49-F238E27FC236}">
                <a16:creationId xmlns:a16="http://schemas.microsoft.com/office/drawing/2014/main" id="{EB9B23CC-8D62-9448-A4BF-7C30AE7F0780}"/>
              </a:ext>
            </a:extLst>
          </p:cNvPr>
          <p:cNvSpPr txBox="1"/>
          <p:nvPr/>
        </p:nvSpPr>
        <p:spPr>
          <a:xfrm>
            <a:off x="87375" y="4542875"/>
            <a:ext cx="483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Beautiful Patterns https://beautifulpatterns.org 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Patrones Hermosos www.patroneshermosos.com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154;p9">
            <a:extLst>
              <a:ext uri="{FF2B5EF4-FFF2-40B4-BE49-F238E27FC236}">
                <a16:creationId xmlns:a16="http://schemas.microsoft.com/office/drawing/2014/main" id="{42F2D213-E21B-964E-99DA-1271CDF2F23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87049" y="4542874"/>
            <a:ext cx="502349" cy="5023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6381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9"/>
          <p:cNvPicPr preferRelativeResize="0"/>
          <p:nvPr/>
        </p:nvPicPr>
        <p:blipFill>
          <a:blip r:embed="rId3"/>
          <a:srcRect t="7786" b="778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dirty="0">
                <a:solidFill>
                  <a:schemeClr val="tx1"/>
                </a:solidFill>
              </a:rPr>
              <a:t>PROXIMOS PASOS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53" name="Google Shape;153;p9"/>
          <p:cNvSpPr txBox="1"/>
          <p:nvPr/>
        </p:nvSpPr>
        <p:spPr>
          <a:xfrm>
            <a:off x="87375" y="4542875"/>
            <a:ext cx="483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Beautiful Patterns https://beautifulpatterns.org 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Patrones Hermosos www.patroneshermosos.com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7049" y="4542874"/>
            <a:ext cx="502349" cy="50234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541FF79-EDAB-44B4-80EE-7C109EC8F664}"/>
              </a:ext>
            </a:extLst>
          </p:cNvPr>
          <p:cNvSpPr txBox="1"/>
          <p:nvPr/>
        </p:nvSpPr>
        <p:spPr>
          <a:xfrm>
            <a:off x="537882" y="1475334"/>
            <a:ext cx="5978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Complementar la página web con más información e imágenes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>
          <a:blip r:embed="rId3"/>
          <a:srcRect t="7736" b="7736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457200" y="205979"/>
            <a:ext cx="8229600" cy="857250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sz="42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42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esumen</a:t>
            </a:r>
            <a:r>
              <a:rPr lang="en-US" sz="42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US" sz="42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progreso</a:t>
            </a:r>
            <a:endParaRPr sz="42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87375" y="4542875"/>
            <a:ext cx="483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Beautiful Patterns https://beautifulpatterns.org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Patrones Hermosos www.patroneshermosos.com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7049" y="4542874"/>
            <a:ext cx="502349" cy="50234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7A48C75-DAFA-4E56-90AD-D4DF1D868D0B}"/>
              </a:ext>
            </a:extLst>
          </p:cNvPr>
          <p:cNvSpPr txBox="1"/>
          <p:nvPr/>
        </p:nvSpPr>
        <p:spPr>
          <a:xfrm>
            <a:off x="706931" y="1452282"/>
            <a:ext cx="77992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1.- Hemos realizado la página web.</a:t>
            </a:r>
          </a:p>
          <a:p>
            <a:r>
              <a:rPr lang="es-MX" dirty="0">
                <a:solidFill>
                  <a:schemeClr val="bg1"/>
                </a:solidFill>
              </a:rPr>
              <a:t>2.- Utilizamos el Bootstrap de </a:t>
            </a:r>
            <a:r>
              <a:rPr lang="es-MX" dirty="0" err="1">
                <a:solidFill>
                  <a:schemeClr val="bg1"/>
                </a:solidFill>
              </a:rPr>
              <a:t>carousel</a:t>
            </a:r>
            <a:endParaRPr lang="es-MX" dirty="0">
              <a:solidFill>
                <a:schemeClr val="bg1"/>
              </a:solidFill>
            </a:endParaRPr>
          </a:p>
          <a:p>
            <a:r>
              <a:rPr lang="es-MX" dirty="0">
                <a:solidFill>
                  <a:schemeClr val="bg1"/>
                </a:solidFill>
              </a:rPr>
              <a:t>3.- Pusimos diferentes imágenes</a:t>
            </a:r>
          </a:p>
          <a:p>
            <a:r>
              <a:rPr lang="es-MX" dirty="0">
                <a:solidFill>
                  <a:schemeClr val="bg1"/>
                </a:solidFill>
              </a:rPr>
              <a:t>4.- Pudimos abrir una nueva ventana, cuando un botón se </a:t>
            </a:r>
            <a:r>
              <a:rPr lang="es-MX" dirty="0" err="1">
                <a:solidFill>
                  <a:schemeClr val="bg1"/>
                </a:solidFill>
              </a:rPr>
              <a:t>dierccionara</a:t>
            </a:r>
            <a:r>
              <a:rPr lang="es-MX" dirty="0">
                <a:solidFill>
                  <a:schemeClr val="bg1"/>
                </a:solidFill>
              </a:rPr>
              <a:t> hacia un link</a:t>
            </a:r>
          </a:p>
          <a:p>
            <a:r>
              <a:rPr lang="es-MX" dirty="0">
                <a:solidFill>
                  <a:schemeClr val="bg1"/>
                </a:solidFill>
              </a:rPr>
              <a:t>5.- Cambiamos el color de letra</a:t>
            </a:r>
          </a:p>
          <a:p>
            <a:r>
              <a:rPr lang="es-MX" dirty="0">
                <a:solidFill>
                  <a:schemeClr val="bg1"/>
                </a:solidFill>
              </a:rPr>
              <a:t>6.- Pusimos en negritas los textos</a:t>
            </a:r>
          </a:p>
          <a:p>
            <a:r>
              <a:rPr lang="es-MX" dirty="0">
                <a:solidFill>
                  <a:schemeClr val="bg1"/>
                </a:solidFill>
              </a:rPr>
              <a:t>7.- Dimos opciones respecto a nuevos tipos de alimentación</a:t>
            </a:r>
          </a:p>
          <a:p>
            <a:r>
              <a:rPr lang="es-MX" dirty="0">
                <a:solidFill>
                  <a:schemeClr val="bg1"/>
                </a:solidFill>
              </a:rPr>
              <a:t>8.- Reutilizar plásticos</a:t>
            </a:r>
          </a:p>
          <a:p>
            <a:r>
              <a:rPr lang="es-MX" dirty="0">
                <a:solidFill>
                  <a:schemeClr val="bg1"/>
                </a:solidFill>
              </a:rPr>
              <a:t>9.- Evitar el uso de plásticos.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3"/>
          <p:cNvPicPr preferRelativeResize="0"/>
          <p:nvPr/>
        </p:nvPicPr>
        <p:blipFill>
          <a:blip r:embed="rId3"/>
          <a:srcRect t="7736" b="773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56494" cy="1015782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dirty="0" err="1">
                <a:solidFill>
                  <a:schemeClr val="lt1"/>
                </a:solidFill>
              </a:rPr>
              <a:t>Equipo</a:t>
            </a:r>
            <a:r>
              <a:rPr lang="en-US" dirty="0">
                <a:solidFill>
                  <a:schemeClr val="lt1"/>
                </a:solidFill>
              </a:rPr>
              <a:t> 8 </a:t>
            </a:r>
            <a:br>
              <a:rPr lang="en-US" dirty="0">
                <a:solidFill>
                  <a:schemeClr val="lt1"/>
                </a:solidFill>
              </a:rPr>
            </a:br>
            <a:r>
              <a:rPr lang="en-US" dirty="0">
                <a:solidFill>
                  <a:schemeClr val="lt1"/>
                </a:solidFill>
              </a:rPr>
              <a:t>ESCUADRON ING.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02" name="Google Shape;102;p3"/>
          <p:cNvSpPr txBox="1"/>
          <p:nvPr/>
        </p:nvSpPr>
        <p:spPr>
          <a:xfrm>
            <a:off x="87375" y="4542875"/>
            <a:ext cx="483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Beautiful Patterns https://beautifulpatterns.org 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Patrones Hermosos www.patroneshermosos.com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7049" y="4542874"/>
            <a:ext cx="502349" cy="5023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8B3F665-7BD2-45CC-97D8-2B162383B450}"/>
              </a:ext>
            </a:extLst>
          </p:cNvPr>
          <p:cNvSpPr txBox="1"/>
          <p:nvPr/>
        </p:nvSpPr>
        <p:spPr>
          <a:xfrm>
            <a:off x="747343" y="1348384"/>
            <a:ext cx="7092363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Nombre de todos miembros en su equipo: Jazmín Tejas, Alejandra Muñoz, Iliana Sánchez, Rocío Reyna..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400" b="1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Tareas asignadas:</a:t>
            </a:r>
          </a:p>
          <a:p>
            <a:pPr algn="l"/>
            <a:r>
              <a:rPr lang="es-MX" sz="24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Jazmín Tejas: Solución de plásticos</a:t>
            </a:r>
          </a:p>
          <a:p>
            <a:pPr algn="l"/>
            <a:r>
              <a:rPr lang="es-MX" sz="24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Alejandra Muñoz: Problemática de plásticos</a:t>
            </a:r>
          </a:p>
          <a:p>
            <a:pPr algn="l"/>
            <a:r>
              <a:rPr lang="es-MX" sz="24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Iliana Sánchez: Problemática ganadería y agricultura</a:t>
            </a:r>
          </a:p>
          <a:p>
            <a:pPr algn="l"/>
            <a:r>
              <a:rPr lang="es-MX" sz="24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Rocío Reyna: Solución de ganadería y agricultura</a:t>
            </a:r>
          </a:p>
          <a:p>
            <a:endParaRPr lang="es-MX" sz="2400" b="1" i="0" dirty="0">
              <a:solidFill>
                <a:srgbClr val="C9D1D9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s-MX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"/>
          <p:cNvPicPr preferRelativeResize="0"/>
          <p:nvPr/>
        </p:nvPicPr>
        <p:blipFill>
          <a:blip r:embed="rId4"/>
          <a:srcRect t="7812" b="7812"/>
          <a:stretch/>
        </p:blipFill>
        <p:spPr>
          <a:xfrm>
            <a:off x="54602" y="1497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"/>
          <p:cNvSpPr txBox="1">
            <a:spLocks noGrp="1"/>
          </p:cNvSpPr>
          <p:nvPr>
            <p:ph type="title"/>
          </p:nvPr>
        </p:nvSpPr>
        <p:spPr>
          <a:xfrm>
            <a:off x="457200" y="205973"/>
            <a:ext cx="8229600" cy="12156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rPr lang="en-US" dirty="0">
                <a:solidFill>
                  <a:srgbClr val="FFFFFF"/>
                </a:solidFill>
              </a:rPr>
              <a:t>USO INAPROPIADO E INDIRECTO DEL AGUA.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10" name="Google Shape;110;p4"/>
          <p:cNvSpPr txBox="1"/>
          <p:nvPr/>
        </p:nvSpPr>
        <p:spPr>
          <a:xfrm>
            <a:off x="87375" y="4542875"/>
            <a:ext cx="483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Beautiful Patterns https://beautifulpatterns.org 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Patrones Hermosos www.patroneshermosos.com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87049" y="4542874"/>
            <a:ext cx="502349" cy="5023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EF25CDA-6EB7-48EA-9EE5-639D2EBC66E6}"/>
              </a:ext>
            </a:extLst>
          </p:cNvPr>
          <p:cNvSpPr txBox="1"/>
          <p:nvPr/>
        </p:nvSpPr>
        <p:spPr>
          <a:xfrm>
            <a:off x="822192" y="1721224"/>
            <a:ext cx="76532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El objetivo es informar acerca del uso del agua en la producción de plásticos, de ganadería y agricultura.</a:t>
            </a:r>
          </a:p>
          <a:p>
            <a:endParaRPr lang="es-MX" dirty="0">
              <a:solidFill>
                <a:schemeClr val="bg1"/>
              </a:solidFill>
            </a:endParaRPr>
          </a:p>
          <a:p>
            <a:r>
              <a:rPr lang="es-MX" dirty="0">
                <a:solidFill>
                  <a:schemeClr val="bg1"/>
                </a:solidFill>
              </a:rPr>
              <a:t>Nuestro propósito es:</a:t>
            </a:r>
          </a:p>
          <a:p>
            <a:pPr marL="342900" indent="-342900">
              <a:buAutoNum type="arabicParenR"/>
            </a:pPr>
            <a:r>
              <a:rPr lang="es-MX" dirty="0">
                <a:solidFill>
                  <a:schemeClr val="bg1"/>
                </a:solidFill>
              </a:rPr>
              <a:t>Reducir el uso de plástico.</a:t>
            </a:r>
          </a:p>
          <a:p>
            <a:pPr marL="342900" indent="-342900">
              <a:buAutoNum type="arabicParenR"/>
            </a:pPr>
            <a:r>
              <a:rPr lang="es-MX" dirty="0">
                <a:solidFill>
                  <a:schemeClr val="bg1"/>
                </a:solidFill>
              </a:rPr>
              <a:t>Reutilizar el plástico existente.</a:t>
            </a:r>
          </a:p>
          <a:p>
            <a:pPr marL="342900" indent="-342900">
              <a:buAutoNum type="arabicParenR"/>
            </a:pPr>
            <a:r>
              <a:rPr lang="es-MX" dirty="0">
                <a:solidFill>
                  <a:schemeClr val="bg1"/>
                </a:solidFill>
              </a:rPr>
              <a:t>Disminuir el consumo de carne, para que por consiguiente disminuya el agua que se requiere en el proceso.</a:t>
            </a:r>
          </a:p>
          <a:p>
            <a:pPr marL="342900" indent="-342900">
              <a:buAutoNum type="arabicParenR"/>
            </a:pPr>
            <a:r>
              <a:rPr lang="es-MX" dirty="0">
                <a:solidFill>
                  <a:schemeClr val="bg1"/>
                </a:solidFill>
              </a:rPr>
              <a:t>Dar opciones de alimentación, para disminuir el consumo de carne.</a:t>
            </a:r>
          </a:p>
          <a:p>
            <a:pPr marL="342900" indent="-342900">
              <a:buAutoNum type="arabicParenR"/>
            </a:pPr>
            <a:r>
              <a:rPr lang="es-MX" dirty="0">
                <a:solidFill>
                  <a:schemeClr val="bg1"/>
                </a:solidFill>
              </a:rPr>
              <a:t>Dar opciones para tener una agricultura sustentable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5"/>
          <p:cNvPicPr preferRelativeResize="0"/>
          <p:nvPr/>
        </p:nvPicPr>
        <p:blipFill>
          <a:blip r:embed="rId4"/>
          <a:srcRect t="31250" b="3125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dirty="0">
                <a:solidFill>
                  <a:schemeClr val="lt1"/>
                </a:solidFill>
              </a:rPr>
              <a:t>OBRA DE ARTE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18" name="Google Shape;118;p5"/>
          <p:cNvSpPr txBox="1"/>
          <p:nvPr/>
        </p:nvSpPr>
        <p:spPr>
          <a:xfrm>
            <a:off x="87375" y="4542875"/>
            <a:ext cx="483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Beautiful Patterns https://beautifulpatterns.org 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Patrones Hermosos www.patroneshermosos.com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87049" y="4542874"/>
            <a:ext cx="502349" cy="5023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FF28D88-ECC8-408C-A449-7F6FC12687F4}"/>
              </a:ext>
            </a:extLst>
          </p:cNvPr>
          <p:cNvSpPr txBox="1"/>
          <p:nvPr/>
        </p:nvSpPr>
        <p:spPr>
          <a:xfrm>
            <a:off x="630092" y="1709756"/>
            <a:ext cx="5079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Página web utilizando Bootstrap (</a:t>
            </a:r>
            <a:r>
              <a:rPr lang="es-MX" dirty="0" err="1">
                <a:solidFill>
                  <a:schemeClr val="bg1"/>
                </a:solidFill>
              </a:rPr>
              <a:t>carousel</a:t>
            </a:r>
            <a:r>
              <a:rPr lang="es-MX" dirty="0">
                <a:solidFill>
                  <a:schemeClr val="bg1"/>
                </a:solidFill>
              </a:rPr>
              <a:t>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6"/>
          <p:cNvPicPr preferRelativeResize="0"/>
          <p:nvPr/>
        </p:nvPicPr>
        <p:blipFill>
          <a:blip r:embed="rId3"/>
          <a:srcRect t="7736" b="773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chemeClr val="dk1">
              <a:alpha val="6431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dirty="0">
                <a:solidFill>
                  <a:srgbClr val="FFFFFF"/>
                </a:solidFill>
              </a:rPr>
              <a:t>NUESTRO CÓDIGO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26" name="Google Shape;126;p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solidFill>
            <a:schemeClr val="dk1">
              <a:alpha val="6431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Hemos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utilizado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códigos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como</a:t>
            </a:r>
            <a:r>
              <a:rPr lang="en-US" dirty="0">
                <a:solidFill>
                  <a:srgbClr val="FFFFFF"/>
                </a:solidFill>
              </a:rPr>
              <a:t>: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</a:pPr>
            <a:r>
              <a:rPr lang="en-US" dirty="0">
                <a:solidFill>
                  <a:srgbClr val="FFFFFF"/>
                </a:solidFill>
              </a:rPr>
              <a:t>&lt;h2&gt; &lt;/h2&gt; para </a:t>
            </a:r>
            <a:r>
              <a:rPr lang="en-US" dirty="0" err="1">
                <a:solidFill>
                  <a:srgbClr val="FFFFFF"/>
                </a:solidFill>
              </a:rPr>
              <a:t>títulos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</a:pPr>
            <a:r>
              <a:rPr lang="en-US" dirty="0">
                <a:solidFill>
                  <a:srgbClr val="FFFFFF"/>
                </a:solidFill>
              </a:rPr>
              <a:t>&lt;p&gt; &lt;/p&gt; para </a:t>
            </a:r>
            <a:r>
              <a:rPr lang="en-US" dirty="0" err="1">
                <a:solidFill>
                  <a:srgbClr val="FFFFFF"/>
                </a:solidFill>
              </a:rPr>
              <a:t>párrafos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</a:pPr>
            <a:r>
              <a:rPr lang="en-US" dirty="0">
                <a:solidFill>
                  <a:srgbClr val="FFFFFF"/>
                </a:solidFill>
              </a:rPr>
              <a:t>&lt;</a:t>
            </a:r>
            <a:r>
              <a:rPr lang="en-US" dirty="0" err="1">
                <a:solidFill>
                  <a:srgbClr val="FFFFFF"/>
                </a:solidFill>
              </a:rPr>
              <a:t>img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src</a:t>
            </a:r>
            <a:r>
              <a:rPr lang="en-US" dirty="0">
                <a:solidFill>
                  <a:srgbClr val="FFFFFF"/>
                </a:solidFill>
              </a:rPr>
              <a:t> width =Height =   &gt; para inserter </a:t>
            </a:r>
            <a:r>
              <a:rPr lang="en-US" dirty="0" err="1">
                <a:solidFill>
                  <a:srgbClr val="FFFFFF"/>
                </a:solidFill>
              </a:rPr>
              <a:t>imágenes</a:t>
            </a:r>
            <a:endParaRPr lang="en-US" dirty="0">
              <a:solidFill>
                <a:srgbClr val="FFFFFF"/>
              </a:solidFill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href</a:t>
            </a:r>
            <a:r>
              <a:rPr lang="en-US" dirty="0">
                <a:solidFill>
                  <a:srgbClr val="FFFFFF"/>
                </a:solidFill>
              </a:rPr>
              <a:t> = para </a:t>
            </a:r>
            <a:r>
              <a:rPr lang="en-US" dirty="0" err="1">
                <a:solidFill>
                  <a:srgbClr val="FFFFFF"/>
                </a:solidFill>
              </a:rPr>
              <a:t>poner</a:t>
            </a:r>
            <a:r>
              <a:rPr lang="en-US" dirty="0">
                <a:solidFill>
                  <a:srgbClr val="FFFFFF"/>
                </a:solidFill>
              </a:rPr>
              <a:t> links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</a:pPr>
            <a:r>
              <a:rPr lang="en-US" dirty="0">
                <a:solidFill>
                  <a:srgbClr val="FFFFFF"/>
                </a:solidFill>
              </a:rPr>
              <a:t>&lt;</a:t>
            </a:r>
            <a:r>
              <a:rPr lang="en-US" dirty="0" err="1">
                <a:solidFill>
                  <a:srgbClr val="FFFFFF"/>
                </a:solidFill>
              </a:rPr>
              <a:t>hr</a:t>
            </a:r>
            <a:r>
              <a:rPr lang="en-US" dirty="0">
                <a:solidFill>
                  <a:srgbClr val="FFFFFF"/>
                </a:solidFill>
              </a:rPr>
              <a:t> class = “featurette-divider”. Para </a:t>
            </a:r>
            <a:r>
              <a:rPr lang="en-US" dirty="0" err="1">
                <a:solidFill>
                  <a:srgbClr val="FFFFFF"/>
                </a:solidFill>
              </a:rPr>
              <a:t>dividir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secciones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en</a:t>
            </a:r>
            <a:r>
              <a:rPr lang="en-US" dirty="0">
                <a:solidFill>
                  <a:srgbClr val="FFFFFF"/>
                </a:solidFill>
              </a:rPr>
              <a:t> la </a:t>
            </a:r>
            <a:r>
              <a:rPr lang="en-US" dirty="0" err="1">
                <a:solidFill>
                  <a:srgbClr val="FFFFFF"/>
                </a:solidFill>
              </a:rPr>
              <a:t>página</a:t>
            </a:r>
            <a:endParaRPr lang="en-US" dirty="0">
              <a:solidFill>
                <a:srgbClr val="FFFFFF"/>
              </a:solidFill>
            </a:endParaRPr>
          </a:p>
          <a:p>
            <a:pPr marL="457200" lvl="1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endParaRPr dirty="0"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Char char="–"/>
            </a:pPr>
            <a:r>
              <a:rPr lang="en-US" dirty="0">
                <a:solidFill>
                  <a:srgbClr val="FFFFFF"/>
                </a:solidFill>
              </a:rPr>
              <a:t>Links </a:t>
            </a:r>
            <a:r>
              <a:rPr lang="en-US" dirty="0" err="1">
                <a:solidFill>
                  <a:srgbClr val="FFFFFF"/>
                </a:solidFill>
              </a:rPr>
              <a:t>utilizados</a:t>
            </a:r>
            <a:r>
              <a:rPr lang="en-US" dirty="0">
                <a:solidFill>
                  <a:srgbClr val="FFFFFF"/>
                </a:solidFill>
              </a:rPr>
              <a:t>:</a:t>
            </a:r>
          </a:p>
          <a:p>
            <a:pPr marL="742950" lvl="1" indent="-285750">
              <a:spcBef>
                <a:spcPts val="560"/>
              </a:spcBef>
              <a:buClr>
                <a:srgbClr val="FFFFFF"/>
              </a:buClr>
              <a:buSzPts val="2800"/>
              <a:buFont typeface="Wingdings 3" charset="2"/>
              <a:buChar char="–"/>
            </a:pPr>
            <a:r>
              <a:rPr lang="en-US" dirty="0">
                <a:solidFill>
                  <a:srgbClr val="FFFFFF"/>
                </a:solidFill>
              </a:rPr>
              <a:t>1) </a:t>
            </a:r>
            <a:r>
              <a:rPr lang="es-MX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Perspectivas del Medio Ambiente Mundial, GEO-6, Marzo de 2019</a:t>
            </a:r>
            <a:r>
              <a:rPr lang="es-MX" dirty="0">
                <a:solidFill>
                  <a:srgbClr val="808080"/>
                </a:solidFill>
                <a:latin typeface="Consolas" panose="020B0609020204030204" pitchFamily="49" charset="0"/>
              </a:rPr>
              <a:t>: </a:t>
            </a:r>
            <a:r>
              <a:rPr lang="es-MX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hlinkClick r:id="rId4"/>
              </a:rPr>
              <a:t>https://www.miteco.gob.es/es/ceneam/recursos/pag-web/geo6.aspx</a:t>
            </a:r>
            <a:endParaRPr lang="es-MX" b="0" dirty="0">
              <a:solidFill>
                <a:srgbClr val="CE9178"/>
              </a:solidFill>
              <a:effectLst/>
              <a:latin typeface="Consolas" panose="020B0609020204030204" pitchFamily="49" charset="0"/>
            </a:endParaRPr>
          </a:p>
          <a:p>
            <a:pPr marL="742950" lvl="1" indent="-285750">
              <a:spcBef>
                <a:spcPts val="560"/>
              </a:spcBef>
              <a:buClr>
                <a:srgbClr val="FFFFFF"/>
              </a:buClr>
              <a:buSzPts val="2800"/>
              <a:buFont typeface="Wingdings 3" charset="2"/>
              <a:buChar char="–"/>
            </a:pPr>
            <a:r>
              <a:rPr lang="es-MX" dirty="0">
                <a:solidFill>
                  <a:srgbClr val="CE9178"/>
                </a:solidFill>
                <a:latin typeface="Consolas" panose="020B0609020204030204" pitchFamily="49" charset="0"/>
              </a:rPr>
              <a:t>2) </a:t>
            </a:r>
            <a:r>
              <a:rPr lang="es-MX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Fórmulas Herbolarias Erick Estrada: </a:t>
            </a:r>
            <a:r>
              <a:rPr lang="es-MX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hlinkClick r:id="rId5"/>
              </a:rPr>
              <a:t>https://www.erickestrada.com.mx/razones.php</a:t>
            </a:r>
            <a:endParaRPr lang="es-MX" b="0" dirty="0">
              <a:solidFill>
                <a:srgbClr val="CE9178"/>
              </a:solidFill>
              <a:effectLst/>
              <a:latin typeface="Consolas" panose="020B0609020204030204" pitchFamily="49" charset="0"/>
            </a:endParaRPr>
          </a:p>
          <a:p>
            <a:pPr marL="742950" lvl="1" indent="-285750">
              <a:spcBef>
                <a:spcPts val="560"/>
              </a:spcBef>
              <a:buClr>
                <a:srgbClr val="FFFFFF"/>
              </a:buClr>
              <a:buSzPts val="2800"/>
              <a:buFont typeface="Wingdings 3" charset="2"/>
              <a:buChar char="–"/>
            </a:pPr>
            <a:r>
              <a:rPr lang="es-MX" dirty="0">
                <a:solidFill>
                  <a:srgbClr val="CE9178"/>
                </a:solidFill>
                <a:latin typeface="Consolas" panose="020B0609020204030204" pitchFamily="49" charset="0"/>
              </a:rPr>
              <a:t>3) </a:t>
            </a:r>
            <a:r>
              <a:rPr lang="es-MX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BIOPASOS: </a:t>
            </a:r>
            <a:r>
              <a:rPr lang="es-MX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hlinkClick r:id="rId6"/>
              </a:rPr>
              <a:t>https://www.biopasos.com/somos.php</a:t>
            </a:r>
            <a:endParaRPr lang="es-MX" b="0" dirty="0">
              <a:solidFill>
                <a:srgbClr val="CE9178"/>
              </a:solidFill>
              <a:effectLst/>
              <a:latin typeface="Consolas" panose="020B0609020204030204" pitchFamily="49" charset="0"/>
            </a:endParaRPr>
          </a:p>
          <a:p>
            <a:pPr marL="742950" lvl="1" indent="-285750">
              <a:spcBef>
                <a:spcPts val="560"/>
              </a:spcBef>
              <a:buClr>
                <a:srgbClr val="FFFFFF"/>
              </a:buClr>
              <a:buSzPts val="2800"/>
              <a:buFont typeface="Wingdings 3" charset="2"/>
              <a:buChar char="–"/>
            </a:pPr>
            <a:endParaRPr lang="es-MX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742950" lvl="1" indent="-285750">
              <a:spcBef>
                <a:spcPts val="560"/>
              </a:spcBef>
              <a:buClr>
                <a:srgbClr val="FFFFFF"/>
              </a:buClr>
              <a:buSzPts val="2800"/>
              <a:buFont typeface="Wingdings 3" charset="2"/>
              <a:buChar char="–"/>
            </a:pPr>
            <a:endParaRPr lang="es-MX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742950" lvl="1" indent="-285750">
              <a:spcBef>
                <a:spcPts val="560"/>
              </a:spcBef>
              <a:buClr>
                <a:srgbClr val="FFFFFF"/>
              </a:buClr>
              <a:buSzPts val="2800"/>
              <a:buFont typeface="Wingdings 3" charset="2"/>
              <a:buChar char="–"/>
            </a:pPr>
            <a:endParaRPr lang="es-MX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Char char="–"/>
            </a:pPr>
            <a:endParaRPr dirty="0"/>
          </a:p>
          <a:p>
            <a:pPr marL="20320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127" name="Google Shape;127;p6"/>
          <p:cNvSpPr txBox="1"/>
          <p:nvPr/>
        </p:nvSpPr>
        <p:spPr>
          <a:xfrm>
            <a:off x="87375" y="4542875"/>
            <a:ext cx="483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Beautiful Patterns https://beautifulpatterns.org 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Patrones Hermosos www.patroneshermosos.com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87049" y="4542874"/>
            <a:ext cx="502349" cy="50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7" descr="vr.jpg"/>
          <p:cNvPicPr preferRelativeResize="0"/>
          <p:nvPr/>
        </p:nvPicPr>
        <p:blipFill rotWithShape="1">
          <a:blip r:embed="rId3">
            <a:alphaModFix/>
          </a:blip>
          <a:srcRect b="15725"/>
          <a:stretch/>
        </p:blipFill>
        <p:spPr>
          <a:xfrm>
            <a:off x="0" y="0"/>
            <a:ext cx="915510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rPr lang="en-US" dirty="0" err="1">
                <a:solidFill>
                  <a:srgbClr val="FFFFFF"/>
                </a:solidFill>
              </a:rPr>
              <a:t>Demostración</a:t>
            </a:r>
            <a:r>
              <a:rPr lang="en-US" dirty="0">
                <a:solidFill>
                  <a:srgbClr val="FFFFFF"/>
                </a:solidFill>
              </a:rPr>
              <a:t> de la </a:t>
            </a:r>
            <a:r>
              <a:rPr lang="en-US" dirty="0" err="1">
                <a:solidFill>
                  <a:srgbClr val="FFFFFF"/>
                </a:solidFill>
              </a:rPr>
              <a:t>pieza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arte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EB60F7CC-1954-47BE-81A0-7F721E8793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3824" y="1660711"/>
            <a:ext cx="4301351" cy="241951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</p:pic>
      <p:sp>
        <p:nvSpPr>
          <p:cNvPr id="136" name="Google Shape;136;p7"/>
          <p:cNvSpPr txBox="1"/>
          <p:nvPr/>
        </p:nvSpPr>
        <p:spPr>
          <a:xfrm>
            <a:off x="87375" y="4542875"/>
            <a:ext cx="483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Beautiful Patterns https://beautifulpatterns.org 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Patrones Hermosos www.patroneshermosos.com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87049" y="4542874"/>
            <a:ext cx="502349" cy="50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9F6CC51-95BC-451D-BF44-A24E232300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803" y="270895"/>
            <a:ext cx="7569568" cy="4257882"/>
          </a:xfrm>
        </p:spPr>
      </p:pic>
    </p:spTree>
    <p:extLst>
      <p:ext uri="{BB962C8B-B14F-4D97-AF65-F5344CB8AC3E}">
        <p14:creationId xmlns:p14="http://schemas.microsoft.com/office/powerpoint/2010/main" val="1262666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2CE3D629-036C-4F8D-B58D-BE780BA43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5185" y="454318"/>
            <a:ext cx="7019792" cy="3948633"/>
          </a:xfrm>
        </p:spPr>
      </p:pic>
    </p:spTree>
    <p:extLst>
      <p:ext uri="{BB962C8B-B14F-4D97-AF65-F5344CB8AC3E}">
        <p14:creationId xmlns:p14="http://schemas.microsoft.com/office/powerpoint/2010/main" val="19392268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152</TotalTime>
  <Words>675</Words>
  <Application>Microsoft Office PowerPoint</Application>
  <PresentationFormat>Presentación en pantalla (16:9)</PresentationFormat>
  <Paragraphs>79</Paragraphs>
  <Slides>13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0" baseType="lpstr">
      <vt:lpstr>Arial</vt:lpstr>
      <vt:lpstr>Calibri</vt:lpstr>
      <vt:lpstr>Consolas</vt:lpstr>
      <vt:lpstr>Tw Cen MT</vt:lpstr>
      <vt:lpstr>Tw Cen MT Condensed</vt:lpstr>
      <vt:lpstr>Wingdings 3</vt:lpstr>
      <vt:lpstr>Integral</vt:lpstr>
      <vt:lpstr>Proyecto Final  Patrones Hermosos (Entrega 4)</vt:lpstr>
      <vt:lpstr>Presentación de PowerPoint</vt:lpstr>
      <vt:lpstr>Equipo 8  ESCUADRON ING.</vt:lpstr>
      <vt:lpstr>USO INAPROPIADO E INDIRECTO DEL AGUA.</vt:lpstr>
      <vt:lpstr>OBRA DE ARTE</vt:lpstr>
      <vt:lpstr>NUESTRO CÓDIGO</vt:lpstr>
      <vt:lpstr>Demostración de la pieza de arte</vt:lpstr>
      <vt:lpstr>Presentación de PowerPoint</vt:lpstr>
      <vt:lpstr>Presentación de PowerPoint</vt:lpstr>
      <vt:lpstr>Presentación de PowerPoint</vt:lpstr>
      <vt:lpstr> la gestión de riesgos</vt:lpstr>
      <vt:lpstr>¿Sobre qué les gustaría recibir sugerencias o ayuda de las moderadoras?  Recuerdan que esta es la penúltima entrega antes de la entrega final y la presentación final, ¡así que aprovechan la oportunidad de recibir retroalimentación!</vt:lpstr>
      <vt:lpstr>PROXIMOS PASOS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#3 Proyecto Final  Patrones Hermosos (Checkin 2)</dc:title>
  <dc:creator>abel -</dc:creator>
  <cp:lastModifiedBy>Teresa Chaires</cp:lastModifiedBy>
  <cp:revision>20</cp:revision>
  <dcterms:created xsi:type="dcterms:W3CDTF">2016-12-15T01:43:14Z</dcterms:created>
  <dcterms:modified xsi:type="dcterms:W3CDTF">2021-07-24T02:36:57Z</dcterms:modified>
</cp:coreProperties>
</file>